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352" r:id="rId2"/>
    <p:sldId id="393" r:id="rId3"/>
    <p:sldId id="426" r:id="rId4"/>
    <p:sldId id="427" r:id="rId5"/>
    <p:sldId id="374" r:id="rId6"/>
    <p:sldId id="305" r:id="rId7"/>
    <p:sldId id="306" r:id="rId8"/>
    <p:sldId id="307" r:id="rId9"/>
    <p:sldId id="429" r:id="rId10"/>
    <p:sldId id="430" r:id="rId11"/>
    <p:sldId id="431" r:id="rId12"/>
    <p:sldId id="428" r:id="rId13"/>
    <p:sldId id="398" r:id="rId14"/>
    <p:sldId id="432" r:id="rId15"/>
    <p:sldId id="419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2" r:id="rId25"/>
    <p:sldId id="443" r:id="rId26"/>
    <p:sldId id="444" r:id="rId27"/>
    <p:sldId id="446" r:id="rId28"/>
    <p:sldId id="445" r:id="rId29"/>
    <p:sldId id="447" r:id="rId30"/>
    <p:sldId id="448" r:id="rId31"/>
    <p:sldId id="449" r:id="rId32"/>
    <p:sldId id="450" r:id="rId33"/>
    <p:sldId id="451" r:id="rId34"/>
    <p:sldId id="406" r:id="rId35"/>
    <p:sldId id="420" r:id="rId36"/>
    <p:sldId id="411" r:id="rId37"/>
    <p:sldId id="452" r:id="rId38"/>
    <p:sldId id="413" r:id="rId39"/>
    <p:sldId id="414" r:id="rId40"/>
    <p:sldId id="375" r:id="rId41"/>
    <p:sldId id="376" r:id="rId42"/>
    <p:sldId id="453" r:id="rId43"/>
    <p:sldId id="394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0" autoAdjust="0"/>
    <p:restoredTop sz="94004" autoAdjust="0"/>
  </p:normalViewPr>
  <p:slideViewPr>
    <p:cSldViewPr snapToGrid="0">
      <p:cViewPr varScale="1">
        <p:scale>
          <a:sx n="60" d="100"/>
          <a:sy n="60" d="100"/>
        </p:scale>
        <p:origin x="18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9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7DF211BD-190B-349C-7347-A21705C2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>
            <a:extLst>
              <a:ext uri="{FF2B5EF4-FFF2-40B4-BE49-F238E27FC236}">
                <a16:creationId xmlns:a16="http://schemas.microsoft.com/office/drawing/2014/main" id="{60B4B64E-3A5D-AE0A-03C7-24F366ECF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>
            <a:extLst>
              <a:ext uri="{FF2B5EF4-FFF2-40B4-BE49-F238E27FC236}">
                <a16:creationId xmlns:a16="http://schemas.microsoft.com/office/drawing/2014/main" id="{860D0830-C871-C2D5-0339-11F0FA4B7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5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BE7C523-1797-9FF0-3DD1-127E5AC8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>
            <a:extLst>
              <a:ext uri="{FF2B5EF4-FFF2-40B4-BE49-F238E27FC236}">
                <a16:creationId xmlns:a16="http://schemas.microsoft.com/office/drawing/2014/main" id="{3F29FF1B-F9B3-0118-25F4-F2C70536F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>
            <a:extLst>
              <a:ext uri="{FF2B5EF4-FFF2-40B4-BE49-F238E27FC236}">
                <a16:creationId xmlns:a16="http://schemas.microsoft.com/office/drawing/2014/main" id="{7A14B142-E0E7-3E05-9A43-0B19632C4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10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1/1/2025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Management with MongoDB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956C-D5DB-BFBF-FD1A-17C1860C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D741-E6C0-E55C-5390-97F1FA54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Data Model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61A6B-4408-C93D-BD8C-FB71F78039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0953C82-76D6-A72B-B021-7ED71A571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834" y="1539948"/>
            <a:ext cx="1197216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dirty="0"/>
              <a:t>Stores data in flexible, JSON-like documents.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F7244-27A0-C43F-ED43-B0569ABD196F}"/>
              </a:ext>
            </a:extLst>
          </p:cNvPr>
          <p:cNvSpPr txBox="1"/>
          <p:nvPr/>
        </p:nvSpPr>
        <p:spPr>
          <a:xfrm>
            <a:off x="811227" y="2463152"/>
            <a:ext cx="88668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"_id": </a:t>
            </a:r>
            <a:r>
              <a:rPr lang="en-US" sz="2000" dirty="0" err="1"/>
              <a:t>ObjectId</a:t>
            </a:r>
            <a:r>
              <a:rPr lang="en-US" sz="2000" dirty="0"/>
              <a:t>("5f49c2482c3d190000000000"),</a:t>
            </a:r>
          </a:p>
          <a:p>
            <a:r>
              <a:rPr lang="en-US" sz="2000" dirty="0"/>
              <a:t>  "name": "John Doe",</a:t>
            </a:r>
          </a:p>
          <a:p>
            <a:r>
              <a:rPr lang="en-US" sz="2000" dirty="0"/>
              <a:t>  "age": 30,</a:t>
            </a:r>
          </a:p>
          <a:p>
            <a:r>
              <a:rPr lang="en-US" sz="2000" dirty="0"/>
              <a:t>  "address": {</a:t>
            </a:r>
          </a:p>
          <a:p>
            <a:r>
              <a:rPr lang="en-US" sz="2000" dirty="0"/>
              <a:t>    "street": "123 Main St",</a:t>
            </a:r>
          </a:p>
          <a:p>
            <a:r>
              <a:rPr lang="en-US" sz="2000" dirty="0"/>
              <a:t>    "city": "New York",</a:t>
            </a:r>
          </a:p>
          <a:p>
            <a:r>
              <a:rPr lang="en-US" sz="2000" dirty="0"/>
              <a:t>    "state": "NY"</a:t>
            </a:r>
          </a:p>
          <a:p>
            <a:r>
              <a:rPr lang="en-US" sz="2000" dirty="0"/>
              <a:t>  },</a:t>
            </a:r>
          </a:p>
          <a:p>
            <a:r>
              <a:rPr lang="en-US" sz="2000" dirty="0"/>
              <a:t>  "interests": ["reading", "coding", "traveling"]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988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9C36-C8E5-6DB9-2C00-CB460B6C7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661E-099D-806F-EC71-074B4317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CRUD Operations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B4A52-8180-8197-1344-12CFFE9D3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2B92FA-91C4-1B64-87D5-F9D416747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451" y="1706324"/>
            <a:ext cx="11169301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insertOne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 or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insertMany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Read: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&gt;.find(),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findOne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Update: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updateOne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(),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updateMany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Delete: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deleteOne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(), db.&lt;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collection_name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deleteMany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48977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884D055-17E5-71E1-5259-0D80B522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>
            <a:extLst>
              <a:ext uri="{FF2B5EF4-FFF2-40B4-BE49-F238E27FC236}">
                <a16:creationId xmlns:a16="http://schemas.microsoft.com/office/drawing/2014/main" id="{52BE8D2A-21CC-E053-E8A2-BD26A3C7F3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Setup MongoDB Offline </a:t>
            </a:r>
            <a:endParaRPr lang="en-US"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Download MongoDB Community Server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A5439-3D50-C9D5-59EC-D0C76080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1602278"/>
            <a:ext cx="8389256" cy="45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E531-7EFF-E25D-90C1-2BBD80F0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82C9-1669-0EF6-19DA-3A18CB80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Download MongoDB Community Server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F64B7-D6F7-3A4C-1D97-41D9E1411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03B2D-E928-A7D9-110B-ED5CC5FF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1602278"/>
            <a:ext cx="8389256" cy="45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B9D-989E-1A79-9228-8836A079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3029-7586-960E-6A39-45BC2AA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Install MongoDB Offline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F4FA-E6D1-E18F-2078-36D32307E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441E-1DBE-D965-72D3-0A950271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29" y="1586588"/>
            <a:ext cx="8570685" cy="45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3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93CF0-E734-B58E-E31B-0423742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CB7B-42E6-0736-2A68-67AAF969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Install MongoDB Offline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F743E-1427-0843-4C48-AEB7288856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2366C-7D46-C46D-D1C6-765E219E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43" y="1536518"/>
            <a:ext cx="8955314" cy="48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A9E5-2ACF-4D11-7F4B-05E80113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C455-B9F0-E4D7-8918-F576EA09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Install MongoDB Offline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5C2FA-7208-2CD8-BB42-B7800F92B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EAF7E-EC8D-7ACA-5224-E13609BB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0" y="1524931"/>
            <a:ext cx="8984343" cy="48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B6597-55D5-3D01-6AB1-376881286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D87-91F3-3EF7-F19A-A833C446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Install MongoDB Offline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78784-7C94-CD36-AE61-24D3619B9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E3A4E-84FE-0299-6F8D-E90CBF8D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85" y="1588630"/>
            <a:ext cx="8208905" cy="47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F009-E5A8-E046-666F-D9909A42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62B-506E-662B-9363-54FD491F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Connection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5B5E-72EF-189B-639C-A5102D5DB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A74FB-32A1-C716-78D5-A9615CB0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3" y="1563574"/>
            <a:ext cx="8151623" cy="47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87CFB7B-36B7-8906-5EBE-7510D0B5A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159" y="1591532"/>
            <a:ext cx="1175368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What is MongoDB?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Concepts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Modeling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CRUD Operations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Setting Up &amp; Basic Commands 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Import/Export </a:t>
            </a:r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11CB-29FE-4EC5-0ADF-04213FB7A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6668-1A25-623E-C589-D1C42D51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database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9A9DA-F139-D83E-1AF7-56FB25F0F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F29D3-CE4D-74AC-B5C1-95E5B0C4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6" y="1545522"/>
            <a:ext cx="8752114" cy="46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9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FBBB9-228A-64C8-AE6D-6DFB4D14A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A8AB-DE16-5D8B-FA30-ED2828FB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database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C80B1-F13D-6249-B425-EA8FC7167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6F50B-9F9F-71AD-A039-44319AC9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6" y="1560063"/>
            <a:ext cx="8879114" cy="47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9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0BF29-17BB-50E0-A62C-CA7DEFB2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0A68-A82D-69C4-4C28-AA01475A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Insert Student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7EB0-B7DD-A055-A0B2-56E33CABB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A5D58-6AD3-6CF6-9CDE-757F4E76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97" y="1553029"/>
            <a:ext cx="9009002" cy="48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98F44-4938-9894-DA25-FEA5D602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ACD8-4770-23B7-67ED-75461EF7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Read Students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FA997-B77E-96B8-33FD-A076187DC3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6B09E-0797-9A70-5CFA-86125B63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1581883"/>
            <a:ext cx="8868229" cy="4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7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310A-4051-958B-0E68-2FA0DA514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FCE7-4F93-830E-F649-3AF8F074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a Student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2DC33-5C1B-31A2-8BDD-2D029C1FF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078C-52EB-8EE2-E1AC-D0A7EAB9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15" y="1625599"/>
            <a:ext cx="8597239" cy="46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B901-422F-9926-0C34-57A7A9EF8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074C-9873-B731-F473-8189D02C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a Student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C1110-7296-B195-8BCC-6FC26E54A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0B62-B112-10AE-7D92-5BF224C7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15" y="1625599"/>
            <a:ext cx="8597239" cy="46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3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2194-49EE-5D41-9C98-11E117021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AE70-29CF-0AA6-B071-CB2DB23A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Delete a Student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C26B8-7A88-2B1B-B71B-28E716225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DAF7B-E1AA-8B93-C906-D6A41BAA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3" y="1580402"/>
            <a:ext cx="8868229" cy="47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2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5D9B4-3CF2-9A38-D18E-76FA75E1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D958-00BF-BCB7-1478-D4BA65A7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Drop Database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AEB3E-06EC-DDCD-8A02-C23118B4B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33194-1DDF-09A5-27C3-3F7EACFF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6" y="1601398"/>
            <a:ext cx="8868229" cy="47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4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573D-A150-3E7D-3D0D-B0CC1580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DCC1-96C5-CC5D-98C1-E162399D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Export collection in MongoDB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E6FEC-2D43-0266-2BE7-BE878489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FCB02-9876-C59B-B400-A847068E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78" y="1467979"/>
            <a:ext cx="9056914" cy="48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5D943-6217-C1D6-3CE1-7856DC66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AA00-5321-FAAE-A260-CE81B2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Export collection in MongoDB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08A5E-524B-56EA-3214-766B153A16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E26E2-48CF-928B-C9BE-D44B005B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23" y="1582058"/>
            <a:ext cx="8865223" cy="47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18469-50C1-4715-04D8-42B82256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B212-CB55-06EC-013B-DF51F52D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NoSQL?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48298-227A-1D70-70B1-23A84A699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7847AC-648C-737D-4284-13600F49A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917" y="1692343"/>
            <a:ext cx="11972166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dirty="0"/>
              <a:t>NoSQL, which stands for "Not Only SQL," is a broad category of database systems that differ from traditional relational databases (RDBMS) in their data storage and retrieval mechanisms.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E83BD-8418-6F4E-1DC1-EA32BE58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30" y="3681437"/>
            <a:ext cx="2095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EF98D-F47C-8856-25E0-A38B5864B204}"/>
              </a:ext>
            </a:extLst>
          </p:cNvPr>
          <p:cNvSpPr txBox="1"/>
          <p:nvPr/>
        </p:nvSpPr>
        <p:spPr>
          <a:xfrm>
            <a:off x="3643945" y="5967480"/>
            <a:ext cx="7871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https://en.wikipedia.org/wiki/CAP_theorem</a:t>
            </a:r>
          </a:p>
        </p:txBody>
      </p:sp>
    </p:spTree>
    <p:extLst>
      <p:ext uri="{BB962C8B-B14F-4D97-AF65-F5344CB8AC3E}">
        <p14:creationId xmlns:p14="http://schemas.microsoft.com/office/powerpoint/2010/main" val="2900418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AB7510E-4E35-D630-B076-4EBCC4180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>
            <a:extLst>
              <a:ext uri="{FF2B5EF4-FFF2-40B4-BE49-F238E27FC236}">
                <a16:creationId xmlns:a16="http://schemas.microsoft.com/office/drawing/2014/main" id="{AB7A385C-80EB-88B1-04CB-5BE5EDE1CD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MongoDB with Java</a:t>
            </a:r>
            <a:endParaRPr lang="en-US"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2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MongoDB Compass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C110B-092B-9E43-1DF9-9DF9BCC0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63" y="1564349"/>
            <a:ext cx="8476343" cy="45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5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FFC7-6A1D-C4A0-D833-9613B437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6BE7-E9F6-0F09-D7FA-6C0E5581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New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BD62C-60CC-CC52-DA95-DF7787954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D22F8-6C2D-71B7-A144-4D3CB3F7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35" y="1536686"/>
            <a:ext cx="8890000" cy="47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3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B9D-989E-1A79-9228-8836A079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3029-7586-960E-6A39-45BC2AA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Structure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F4FA-E6D1-E18F-2078-36D32307E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08F11-33E2-D03C-D042-79D8F75B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3" y="1554822"/>
            <a:ext cx="9122228" cy="49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51165-F374-66CD-9571-FF8592E3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57" y="1573781"/>
            <a:ext cx="8926286" cy="47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8691-8921-BBF3-70CD-DB615E3F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D216-8D5F-AAF8-FB83-855520DC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B831-1B1E-E05C-961C-35AE2138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BCF10-112A-4ED8-044E-FDEEC9C0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1557791"/>
            <a:ext cx="9035143" cy="48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4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BB524-4BA4-8F9C-0DAA-FDF67073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9" y="1571098"/>
            <a:ext cx="8679543" cy="46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1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B6D47-58AD-2654-0E99-EA6C38A7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422A-F66C-8C85-8CB8-39F27CAA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228E8-0117-9A52-FD68-2228BC55F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6E1C0-A71E-BBD1-F537-A07356F6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02" y="1574800"/>
            <a:ext cx="8900398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6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60DBA-C2EB-75D5-64E2-3932C1B0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4" y="1592761"/>
            <a:ext cx="8969829" cy="48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1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671F3-EC83-821B-EDC3-BE04EF9B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6" y="1650652"/>
            <a:ext cx="8948058" cy="48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D180-E90A-E59E-17E5-48F9FB4C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06EE9-8BD6-98BE-4E69-70EFD75C3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3241E9-F70F-D622-C243-E4EE1EF5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ADA7252-37EE-87C0-BA25-E58359268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3" y="987644"/>
            <a:ext cx="11891139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Databases: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data in flexible, JSON-like documents. Examples: MongoDB, Couchbase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Key-Value Stores: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data as simple key-value pairs. Examples: Redis, Memcached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Wide-Column Stores: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data in sparse tables with rows and columns. Example: Cassandra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Databases: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data as a network of interconnected nodes and relationships. Example: Neo4j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64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vi-VN" sz="2800" b="0" dirty="0"/>
              <a:t>Create Main Function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9C5B2-FDBB-2AF9-FA4E-FCF2E124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14" y="1578454"/>
            <a:ext cx="8886371" cy="47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4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5A9BA-E5E5-AB85-16C1-80FBC633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99" y="1568643"/>
            <a:ext cx="8701313" cy="46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FB6C-086C-44A2-FD3C-352CD3EA5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E96A-D0CF-C02C-D121-A93BB4DE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vi-VN" sz="2800" b="0" dirty="0"/>
              <a:t>Result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279D-649F-E7D6-0900-D4283DCF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8CBBD-5006-04E8-4605-D0EAE976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582484"/>
            <a:ext cx="8831943" cy="47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2800" dirty="0"/>
              <a:t>Concepts were introduced:</a:t>
            </a:r>
          </a:p>
          <a:p>
            <a:pPr lvl="1" algn="just">
              <a:lnSpc>
                <a:spcPct val="120000"/>
              </a:lnSpc>
            </a:pPr>
            <a:r>
              <a:rPr lang="en-US" sz="2800" dirty="0"/>
              <a:t>Learn about the CAP theorem</a:t>
            </a:r>
          </a:p>
          <a:p>
            <a:pPr lvl="1" algn="just">
              <a:lnSpc>
                <a:spcPct val="120000"/>
              </a:lnSpc>
            </a:pPr>
            <a:r>
              <a:rPr lang="en-US" sz="2800" dirty="0"/>
              <a:t>Learn about the NoSQL Concepts</a:t>
            </a:r>
          </a:p>
          <a:p>
            <a:pPr lvl="1" algn="just">
              <a:lnSpc>
                <a:spcPct val="120000"/>
              </a:lnSpc>
            </a:pPr>
            <a:r>
              <a:rPr lang="en-US" sz="2800" dirty="0"/>
              <a:t>Learn about the MongoDB</a:t>
            </a:r>
          </a:p>
          <a:p>
            <a:pPr lvl="1" algn="just">
              <a:lnSpc>
                <a:spcPct val="120000"/>
              </a:lnSpc>
            </a:pPr>
            <a:r>
              <a:rPr lang="en-US" sz="2800" dirty="0"/>
              <a:t>Implement CRUD (Create, Read, Update, Delete) operations to manage data effectively.</a:t>
            </a:r>
          </a:p>
          <a:p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MongoDB? </a:t>
            </a:r>
            <a:endParaRPr lang="en-US"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6350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D0D0D"/>
                </a:solidFill>
              </a:rPr>
              <a:t>MongoDB is a popular NoSQL database known for its flexibility, scalability, and ease of use. It stores data in flexible, JSON-like documents, making it well-suited for handling unstructured and semi-structured data.</a:t>
            </a:r>
          </a:p>
        </p:txBody>
      </p:sp>
      <p:pic>
        <p:nvPicPr>
          <p:cNvPr id="2054" name="Picture 6" descr="Pros and Cons of MongoDB in Web Development - Nirvana Canada">
            <a:extLst>
              <a:ext uri="{FF2B5EF4-FFF2-40B4-BE49-F238E27FC236}">
                <a16:creationId xmlns:a16="http://schemas.microsoft.com/office/drawing/2014/main" id="{A8EBD128-3616-0414-6F10-A02BC6A7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26" y="3562659"/>
            <a:ext cx="4599782" cy="195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6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1293-ECFD-868D-9BAD-F2C138D5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Features and 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5FBA-89C1-63CF-0474-DAEC7355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9E80E26-261B-596C-0352-A3F0C9AE0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" y="1787897"/>
            <a:ext cx="11951936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Schema: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MongoDB's schema-less design allows you to adapt to changing data structures without major database modifications. 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can handle massive datasets and high-traffic applications, making it suitable for large-scale deployments.   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Availability: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 offers features like replication and sharding to ensure data redundancy and minimize downtime.   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Full-Text Search: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 search for specific terms or phrases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Geospatial Indexing: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and query location data efficiently, enabling applications like mapping and location-based services.   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Aggregation Framework: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 complex data analysis and transformations directly within the database. </a:t>
            </a:r>
          </a:p>
        </p:txBody>
      </p:sp>
    </p:spTree>
    <p:extLst>
      <p:ext uri="{BB962C8B-B14F-4D97-AF65-F5344CB8AC3E}">
        <p14:creationId xmlns:p14="http://schemas.microsoft.com/office/powerpoint/2010/main" val="407474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0866FB-0386-343B-7758-134497F4C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920" y="1887890"/>
            <a:ext cx="11972166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Management Systems (CMS):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and manage large amounts of content, such as articles, images, and videos.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product catalogs, user data, and order information.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Media: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user profiles, posts, comments, and other social interactions.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Collect and analyze sensor data from connected devices.  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 player data, game states, and leaderboards. </a:t>
            </a:r>
          </a:p>
        </p:txBody>
      </p:sp>
    </p:spTree>
    <p:extLst>
      <p:ext uri="{BB962C8B-B14F-4D97-AF65-F5344CB8AC3E}">
        <p14:creationId xmlns:p14="http://schemas.microsoft.com/office/powerpoint/2010/main" val="253947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02B74-3FEC-59B9-F982-21843964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B2DA-711E-759C-BA44-9AED874C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Architecture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51A1-E9B6-7053-FDD0-BF2F61A4E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0" name="Picture 2" descr="Relational Database vs MongoDB">
            <a:extLst>
              <a:ext uri="{FF2B5EF4-FFF2-40B4-BE49-F238E27FC236}">
                <a16:creationId xmlns:a16="http://schemas.microsoft.com/office/drawing/2014/main" id="{14F28F3B-A315-0FD0-9AF4-E6D3FC50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73" y="1561763"/>
            <a:ext cx="2863231" cy="21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5D418CD-E2C1-1786-4486-04CE7C408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78" y="1674805"/>
            <a:ext cx="9216785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JSON-like structures representing data.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Groups of related documents.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Contain multiple collections.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Distributed chunks of data for horizontal scaling. </a:t>
            </a:r>
          </a:p>
          <a:p>
            <a:pPr marL="457200" marR="0" lvl="0" indent="-4572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 Sets: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Replicated sets of data for high availability. </a:t>
            </a:r>
          </a:p>
        </p:txBody>
      </p:sp>
    </p:spTree>
    <p:extLst>
      <p:ext uri="{BB962C8B-B14F-4D97-AF65-F5344CB8AC3E}">
        <p14:creationId xmlns:p14="http://schemas.microsoft.com/office/powerpoint/2010/main" val="147346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7477</TotalTime>
  <Words>534</Words>
  <Application>Microsoft Office PowerPoint</Application>
  <PresentationFormat>Widescreen</PresentationFormat>
  <Paragraphs>136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Noto Sans Symbols</vt:lpstr>
      <vt:lpstr>Wingdings</vt:lpstr>
      <vt:lpstr>Office Theme</vt:lpstr>
      <vt:lpstr>Data Management with MongoDB</vt:lpstr>
      <vt:lpstr>Objectives</vt:lpstr>
      <vt:lpstr>What is NoSQL?</vt:lpstr>
      <vt:lpstr>Types of NoSQL Databases</vt:lpstr>
      <vt:lpstr>What is MongoDB? </vt:lpstr>
      <vt:lpstr>What is MongoDB ?</vt:lpstr>
      <vt:lpstr>Key Features and Benefits</vt:lpstr>
      <vt:lpstr>Domains</vt:lpstr>
      <vt:lpstr>MongoDB Architecture</vt:lpstr>
      <vt:lpstr>MongoDB Data Model</vt:lpstr>
      <vt:lpstr>MongoDB CRUD Operations</vt:lpstr>
      <vt:lpstr>Setup MongoDB Offline </vt:lpstr>
      <vt:lpstr>Download MongoDB Community Server</vt:lpstr>
      <vt:lpstr>Download MongoDB Community Server</vt:lpstr>
      <vt:lpstr>Install MongoDB Offline</vt:lpstr>
      <vt:lpstr>Install MongoDB Offline</vt:lpstr>
      <vt:lpstr>Install MongoDB Offline</vt:lpstr>
      <vt:lpstr>Install MongoDB Offline</vt:lpstr>
      <vt:lpstr>Create Connection</vt:lpstr>
      <vt:lpstr>Create database</vt:lpstr>
      <vt:lpstr>Create database</vt:lpstr>
      <vt:lpstr>Insert Student</vt:lpstr>
      <vt:lpstr>Read Students</vt:lpstr>
      <vt:lpstr>Update a Student</vt:lpstr>
      <vt:lpstr>Update a Student</vt:lpstr>
      <vt:lpstr>Delete a Student</vt:lpstr>
      <vt:lpstr>Drop Database</vt:lpstr>
      <vt:lpstr>Export collection in MongoDB</vt:lpstr>
      <vt:lpstr>Export collection in MongoDB</vt:lpstr>
      <vt:lpstr>MongoDB with Java</vt:lpstr>
      <vt:lpstr>Open MongoDB Compass</vt:lpstr>
      <vt:lpstr>File New Project</vt:lpstr>
      <vt:lpstr>Create the Structure Project</vt:lpstr>
      <vt:lpstr>Create Student.java</vt:lpstr>
      <vt:lpstr>Create Student.java</vt:lpstr>
      <vt:lpstr>Create IStudentRepository</vt:lpstr>
      <vt:lpstr>Create StudentRepository</vt:lpstr>
      <vt:lpstr>Create IStudentService</vt:lpstr>
      <vt:lpstr>Create StudentService</vt:lpstr>
      <vt:lpstr>Create Main Function</vt:lpstr>
      <vt:lpstr>Run Project</vt:lpstr>
      <vt:lpstr>Result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Thanh Van</cp:lastModifiedBy>
  <cp:revision>635</cp:revision>
  <dcterms:created xsi:type="dcterms:W3CDTF">2021-01-25T08:25:31Z</dcterms:created>
  <dcterms:modified xsi:type="dcterms:W3CDTF">2024-12-31T22:03:14Z</dcterms:modified>
</cp:coreProperties>
</file>